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73"/>
  </p:normalViewPr>
  <p:slideViewPr>
    <p:cSldViewPr snapToGrid="0">
      <p:cViewPr varScale="1">
        <p:scale>
          <a:sx n="143" d="100"/>
          <a:sy n="143" d="100"/>
        </p:scale>
        <p:origin x="760" y="19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" name="Google Shape;54;p13"/>
          <p:cNvGrpSpPr/>
          <p:nvPr/>
        </p:nvGrpSpPr>
        <p:grpSpPr>
          <a:xfrm>
            <a:off x="890462" y="69904"/>
            <a:ext cx="7195291" cy="4885024"/>
            <a:chOff x="535300" y="637825"/>
            <a:chExt cx="8264750" cy="5611100"/>
          </a:xfrm>
        </p:grpSpPr>
        <p:sp>
          <p:nvSpPr>
            <p:cNvPr id="55" name="Google Shape;55;p13"/>
            <p:cNvSpPr/>
            <p:nvPr/>
          </p:nvSpPr>
          <p:spPr>
            <a:xfrm>
              <a:off x="1051300" y="1669825"/>
              <a:ext cx="2581500" cy="2289600"/>
            </a:xfrm>
            <a:prstGeom prst="rect">
              <a:avLst/>
            </a:prstGeom>
            <a:solidFill>
              <a:srgbClr val="F3DDDD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Roles and Responsibilities</a:t>
              </a:r>
              <a:br>
                <a:rPr lang="en" sz="1100" b="1">
                  <a:solidFill>
                    <a:srgbClr val="1F3E7A"/>
                  </a:solidFill>
                </a:rPr>
              </a:br>
              <a:endParaRPr sz="1100" b="1">
                <a:solidFill>
                  <a:srgbClr val="1F3E7A"/>
                </a:solidFill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Structure</a:t>
              </a:r>
              <a:endParaRPr sz="1100" b="1">
                <a:solidFill>
                  <a:srgbClr val="1F3E7A"/>
                </a:solidFill>
              </a:endParaRPr>
            </a:p>
          </p:txBody>
        </p:sp>
        <p:sp>
          <p:nvSpPr>
            <p:cNvPr id="56" name="Google Shape;56;p13"/>
            <p:cNvSpPr/>
            <p:nvPr/>
          </p:nvSpPr>
          <p:spPr>
            <a:xfrm>
              <a:off x="535300" y="637825"/>
              <a:ext cx="8260500" cy="516000"/>
            </a:xfrm>
            <a:prstGeom prst="rect">
              <a:avLst/>
            </a:prstGeom>
            <a:solidFill>
              <a:srgbClr val="D1E0FF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500" b="1">
                  <a:solidFill>
                    <a:srgbClr val="1F3E7A"/>
                  </a:solidFill>
                </a:rPr>
                <a:t>Financial Crime Framework</a:t>
              </a:r>
              <a:endParaRPr sz="1500" b="1">
                <a:solidFill>
                  <a:srgbClr val="1F3E7A"/>
                </a:solidFill>
              </a:endParaRPr>
            </a:p>
          </p:txBody>
        </p:sp>
        <p:sp>
          <p:nvSpPr>
            <p:cNvPr id="57" name="Google Shape;57;p13"/>
            <p:cNvSpPr/>
            <p:nvPr/>
          </p:nvSpPr>
          <p:spPr>
            <a:xfrm>
              <a:off x="1051300" y="1153825"/>
              <a:ext cx="2581500" cy="516000"/>
            </a:xfrm>
            <a:prstGeom prst="rect">
              <a:avLst/>
            </a:prstGeom>
            <a:solidFill>
              <a:srgbClr val="E9F3DD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rgbClr val="1F3E7A"/>
                  </a:solidFill>
                </a:rPr>
                <a:t>Framework and Culture</a:t>
              </a:r>
              <a:endParaRPr sz="1200" b="1">
                <a:solidFill>
                  <a:srgbClr val="1F3E7A"/>
                </a:solidFill>
              </a:endParaRPr>
            </a:p>
          </p:txBody>
        </p:sp>
        <p:sp>
          <p:nvSpPr>
            <p:cNvPr id="58" name="Google Shape;58;p13"/>
            <p:cNvSpPr/>
            <p:nvPr/>
          </p:nvSpPr>
          <p:spPr>
            <a:xfrm>
              <a:off x="3630675" y="1153825"/>
              <a:ext cx="2581500" cy="516000"/>
            </a:xfrm>
            <a:prstGeom prst="rect">
              <a:avLst/>
            </a:prstGeom>
            <a:solidFill>
              <a:srgbClr val="E9F3DD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rgbClr val="1F3E7A"/>
                  </a:solidFill>
                </a:rPr>
                <a:t>Systems and Controls</a:t>
              </a:r>
              <a:endParaRPr sz="1200" b="1">
                <a:solidFill>
                  <a:srgbClr val="1F3E7A"/>
                </a:solidFill>
              </a:endParaRPr>
            </a:p>
          </p:txBody>
        </p:sp>
        <p:sp>
          <p:nvSpPr>
            <p:cNvPr id="59" name="Google Shape;59;p13"/>
            <p:cNvSpPr/>
            <p:nvPr/>
          </p:nvSpPr>
          <p:spPr>
            <a:xfrm>
              <a:off x="6212175" y="1153825"/>
              <a:ext cx="2581500" cy="516000"/>
            </a:xfrm>
            <a:prstGeom prst="rect">
              <a:avLst/>
            </a:prstGeom>
            <a:solidFill>
              <a:srgbClr val="E9F3DD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rgbClr val="1F3E7A"/>
                  </a:solidFill>
                </a:rPr>
                <a:t>Assurance and Reporting</a:t>
              </a:r>
              <a:endParaRPr sz="1200" b="1">
                <a:solidFill>
                  <a:srgbClr val="1F3E7A"/>
                </a:solidFill>
              </a:endParaRPr>
            </a:p>
          </p:txBody>
        </p:sp>
        <p:sp>
          <p:nvSpPr>
            <p:cNvPr id="60" name="Google Shape;60;p13"/>
            <p:cNvSpPr/>
            <p:nvPr/>
          </p:nvSpPr>
          <p:spPr>
            <a:xfrm rot="-5400000">
              <a:off x="-359450" y="2548575"/>
              <a:ext cx="2305500" cy="516000"/>
            </a:xfrm>
            <a:prstGeom prst="rect">
              <a:avLst/>
            </a:prstGeom>
            <a:solidFill>
              <a:srgbClr val="F3DDDD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rgbClr val="1F3E7A"/>
                  </a:solidFill>
                </a:rPr>
                <a:t>Governance</a:t>
              </a:r>
              <a:endParaRPr sz="1200" b="1">
                <a:solidFill>
                  <a:srgbClr val="1F3E7A"/>
                </a:solidFill>
              </a:endParaRPr>
            </a:p>
          </p:txBody>
        </p:sp>
        <p:sp>
          <p:nvSpPr>
            <p:cNvPr id="61" name="Google Shape;61;p13"/>
            <p:cNvSpPr/>
            <p:nvPr/>
          </p:nvSpPr>
          <p:spPr>
            <a:xfrm rot="-5400000">
              <a:off x="-351500" y="4846125"/>
              <a:ext cx="2289600" cy="516000"/>
            </a:xfrm>
            <a:prstGeom prst="rect">
              <a:avLst/>
            </a:prstGeom>
            <a:solidFill>
              <a:srgbClr val="FCEFD4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rgbClr val="1F3E7A"/>
                  </a:solidFill>
                </a:rPr>
                <a:t>Processes</a:t>
              </a:r>
              <a:endParaRPr sz="1200" b="1">
                <a:solidFill>
                  <a:srgbClr val="1F3E7A"/>
                </a:solidFill>
              </a:endParaRPr>
            </a:p>
          </p:txBody>
        </p:sp>
        <p:sp>
          <p:nvSpPr>
            <p:cNvPr id="62" name="Google Shape;62;p13"/>
            <p:cNvSpPr/>
            <p:nvPr/>
          </p:nvSpPr>
          <p:spPr>
            <a:xfrm>
              <a:off x="1049175" y="3959325"/>
              <a:ext cx="2581500" cy="2289600"/>
            </a:xfrm>
            <a:prstGeom prst="rect">
              <a:avLst/>
            </a:prstGeom>
            <a:solidFill>
              <a:srgbClr val="FCEFD4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rgbClr val="1F3E7A"/>
                  </a:solidFill>
                </a:rPr>
                <a:t>Risk Assessment</a:t>
              </a:r>
              <a:br>
                <a:rPr lang="en" sz="1200" b="1">
                  <a:solidFill>
                    <a:srgbClr val="1F3E7A"/>
                  </a:solidFill>
                </a:rPr>
              </a:br>
              <a:endParaRPr sz="1200" b="1">
                <a:solidFill>
                  <a:srgbClr val="1F3E7A"/>
                </a:solidFill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rgbClr val="1F3E7A"/>
                  </a:solidFill>
                </a:rPr>
                <a:t>Policies and Procedures</a:t>
              </a:r>
              <a:endParaRPr sz="1200" b="1">
                <a:solidFill>
                  <a:srgbClr val="1F3E7A"/>
                </a:solidFill>
              </a:endParaRPr>
            </a:p>
          </p:txBody>
        </p:sp>
        <p:sp>
          <p:nvSpPr>
            <p:cNvPr id="63" name="Google Shape;63;p13"/>
            <p:cNvSpPr/>
            <p:nvPr/>
          </p:nvSpPr>
          <p:spPr>
            <a:xfrm>
              <a:off x="6216425" y="3959325"/>
              <a:ext cx="2581500" cy="2289600"/>
            </a:xfrm>
            <a:prstGeom prst="rect">
              <a:avLst/>
            </a:prstGeom>
            <a:solidFill>
              <a:srgbClr val="FCEFD4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 dirty="0">
                  <a:solidFill>
                    <a:srgbClr val="1F3E7A"/>
                  </a:solidFill>
                </a:rPr>
                <a:t>Escalations and Approvals</a:t>
              </a:r>
              <a:br>
                <a:rPr lang="en" sz="1200" b="1" dirty="0">
                  <a:solidFill>
                    <a:srgbClr val="1F3E7A"/>
                  </a:solidFill>
                </a:rPr>
              </a:br>
              <a:endParaRPr sz="1200" b="1" dirty="0">
                <a:solidFill>
                  <a:srgbClr val="1F3E7A"/>
                </a:solidFill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 dirty="0">
                  <a:solidFill>
                    <a:srgbClr val="1F3E7A"/>
                  </a:solidFill>
                </a:rPr>
                <a:t>Testing and Monitoring</a:t>
              </a:r>
              <a:endParaRPr sz="1200" b="1" dirty="0">
                <a:solidFill>
                  <a:srgbClr val="1F3E7A"/>
                </a:solidFill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200" b="1" dirty="0">
                <a:solidFill>
                  <a:srgbClr val="1F3E7A"/>
                </a:solidFill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 dirty="0">
                  <a:solidFill>
                    <a:srgbClr val="1F3E7A"/>
                  </a:solidFill>
                </a:rPr>
                <a:t>QA</a:t>
              </a:r>
              <a:endParaRPr sz="1200" b="1" dirty="0">
                <a:solidFill>
                  <a:srgbClr val="1F3E7A"/>
                </a:solidFill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br>
                <a:rPr lang="en" sz="1200" b="1" dirty="0">
                  <a:solidFill>
                    <a:srgbClr val="1F3E7A"/>
                  </a:solidFill>
                </a:rPr>
              </a:br>
              <a:r>
                <a:rPr lang="en" sz="1200" b="1" dirty="0">
                  <a:solidFill>
                    <a:srgbClr val="1F3E7A"/>
                  </a:solidFill>
                </a:rPr>
                <a:t>SARs</a:t>
              </a:r>
              <a:endParaRPr sz="1200" b="1" dirty="0">
                <a:solidFill>
                  <a:srgbClr val="1F3E7A"/>
                </a:solidFill>
              </a:endParaRPr>
            </a:p>
          </p:txBody>
        </p:sp>
        <p:sp>
          <p:nvSpPr>
            <p:cNvPr id="64" name="Google Shape;64;p13"/>
            <p:cNvSpPr/>
            <p:nvPr/>
          </p:nvSpPr>
          <p:spPr>
            <a:xfrm>
              <a:off x="3634925" y="1669825"/>
              <a:ext cx="2581500" cy="2289600"/>
            </a:xfrm>
            <a:prstGeom prst="rect">
              <a:avLst/>
            </a:prstGeom>
            <a:solidFill>
              <a:srgbClr val="F3DDDD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Staff Training and Awareness</a:t>
              </a:r>
              <a:endParaRPr sz="1100" b="1">
                <a:solidFill>
                  <a:srgbClr val="1F3E7A"/>
                </a:solidFill>
              </a:endParaRPr>
            </a:p>
          </p:txBody>
        </p:sp>
        <p:sp>
          <p:nvSpPr>
            <p:cNvPr id="65" name="Google Shape;65;p13"/>
            <p:cNvSpPr/>
            <p:nvPr/>
          </p:nvSpPr>
          <p:spPr>
            <a:xfrm>
              <a:off x="6218550" y="1669825"/>
              <a:ext cx="2581500" cy="2289600"/>
            </a:xfrm>
            <a:prstGeom prst="rect">
              <a:avLst/>
            </a:prstGeom>
            <a:solidFill>
              <a:srgbClr val="F3DDDD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Management Information and Oversight</a:t>
              </a:r>
              <a:br>
                <a:rPr lang="en" sz="1100" b="1">
                  <a:solidFill>
                    <a:srgbClr val="1F3E7A"/>
                  </a:solidFill>
                </a:rPr>
              </a:br>
              <a:endParaRPr sz="1100" b="1">
                <a:solidFill>
                  <a:srgbClr val="1F3E7A"/>
                </a:solidFill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Record Keeping</a:t>
              </a:r>
              <a:br>
                <a:rPr lang="en" sz="1100" b="1">
                  <a:solidFill>
                    <a:srgbClr val="1F3E7A"/>
                  </a:solidFill>
                </a:rPr>
              </a:br>
              <a:endParaRPr sz="1100" b="1">
                <a:solidFill>
                  <a:srgbClr val="1F3E7A"/>
                </a:solidFill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Assurance</a:t>
              </a:r>
              <a:endParaRPr sz="1100" b="1">
                <a:solidFill>
                  <a:srgbClr val="1F3E7A"/>
                </a:solidFill>
              </a:endParaRPr>
            </a:p>
          </p:txBody>
        </p:sp>
        <p:sp>
          <p:nvSpPr>
            <p:cNvPr id="66" name="Google Shape;66;p13"/>
            <p:cNvSpPr/>
            <p:nvPr/>
          </p:nvSpPr>
          <p:spPr>
            <a:xfrm>
              <a:off x="3632800" y="3959325"/>
              <a:ext cx="2581500" cy="2289600"/>
            </a:xfrm>
            <a:prstGeom prst="rect">
              <a:avLst/>
            </a:prstGeom>
            <a:solidFill>
              <a:srgbClr val="FCEFD4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Customer Due Diligence</a:t>
              </a:r>
              <a:br>
                <a:rPr lang="en" sz="1100" b="1">
                  <a:solidFill>
                    <a:srgbClr val="1F3E7A"/>
                  </a:solidFill>
                </a:rPr>
              </a:br>
              <a:endParaRPr sz="1100" b="1">
                <a:solidFill>
                  <a:srgbClr val="1F3E7A"/>
                </a:solidFill>
              </a:endParaRPr>
            </a:p>
            <a:p>
              <a:pPr marL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Enhanced Due Diligence</a:t>
              </a:r>
              <a:br>
                <a:rPr lang="en" sz="1100" b="1">
                  <a:solidFill>
                    <a:srgbClr val="1F3E7A"/>
                  </a:solidFill>
                </a:rPr>
              </a:br>
              <a:endParaRPr sz="1100" b="1">
                <a:solidFill>
                  <a:srgbClr val="1F3E7A"/>
                </a:solidFill>
              </a:endParaRPr>
            </a:p>
            <a:p>
              <a:pPr marL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Identity Verification</a:t>
              </a:r>
              <a:br>
                <a:rPr lang="en" sz="1100" b="1">
                  <a:solidFill>
                    <a:srgbClr val="1F3E7A"/>
                  </a:solidFill>
                </a:rPr>
              </a:br>
              <a:endParaRPr sz="1100" b="1">
                <a:solidFill>
                  <a:srgbClr val="1F3E7A"/>
                </a:solidFill>
              </a:endParaRPr>
            </a:p>
            <a:p>
              <a:pPr marL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Customer Screening (PEPs, Sanctions, Adverse Media)</a:t>
              </a:r>
              <a:br>
                <a:rPr lang="en" sz="1100" b="1">
                  <a:solidFill>
                    <a:srgbClr val="1F3E7A"/>
                  </a:solidFill>
                </a:rPr>
              </a:br>
              <a:endParaRPr sz="1100" b="1">
                <a:solidFill>
                  <a:srgbClr val="1F3E7A"/>
                </a:solidFill>
              </a:endParaRPr>
            </a:p>
            <a:p>
              <a:pPr marL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Transaction Monitoring</a:t>
              </a:r>
              <a:br>
                <a:rPr lang="en" sz="1100" b="1">
                  <a:solidFill>
                    <a:srgbClr val="1F3E7A"/>
                  </a:solidFill>
                </a:rPr>
              </a:br>
              <a:endParaRPr sz="1100" b="1">
                <a:solidFill>
                  <a:srgbClr val="1F3E7A"/>
                </a:solidFill>
              </a:endParaRPr>
            </a:p>
            <a:p>
              <a:pPr marL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100" b="1">
                  <a:solidFill>
                    <a:srgbClr val="1F3E7A"/>
                  </a:solidFill>
                </a:rPr>
                <a:t>Payment Screening</a:t>
              </a:r>
              <a:endParaRPr sz="1100" b="1">
                <a:solidFill>
                  <a:srgbClr val="1F3E7A"/>
                </a:solidFill>
              </a:endParaRPr>
            </a:p>
          </p:txBody>
        </p:sp>
        <p:sp>
          <p:nvSpPr>
            <p:cNvPr id="67" name="Google Shape;67;p13"/>
            <p:cNvSpPr/>
            <p:nvPr/>
          </p:nvSpPr>
          <p:spPr>
            <a:xfrm>
              <a:off x="535300" y="1153825"/>
              <a:ext cx="516000" cy="516000"/>
            </a:xfrm>
            <a:prstGeom prst="rect">
              <a:avLst/>
            </a:prstGeom>
            <a:solidFill>
              <a:srgbClr val="D1E0FF"/>
            </a:solidFill>
            <a:ln w="9525" cap="flat" cmpd="sng">
              <a:solidFill>
                <a:srgbClr val="FFFF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500" b="1">
                <a:solidFill>
                  <a:srgbClr val="FFFFFF"/>
                </a:solidFill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75</Words>
  <Application>Microsoft Macintosh PowerPoint</Application>
  <PresentationFormat>On-screen Show (16:9)</PresentationFormat>
  <Paragraphs>25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Natasha Vernier</cp:lastModifiedBy>
  <cp:revision>2</cp:revision>
  <dcterms:modified xsi:type="dcterms:W3CDTF">2022-02-02T21:50:48Z</dcterms:modified>
</cp:coreProperties>
</file>